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2"/>
  </p:notesMasterIdLst>
  <p:sldIdLst>
    <p:sldId id="256" r:id="rId2"/>
    <p:sldId id="291" r:id="rId3"/>
    <p:sldId id="292" r:id="rId4"/>
    <p:sldId id="268" r:id="rId5"/>
    <p:sldId id="279" r:id="rId6"/>
    <p:sldId id="267" r:id="rId7"/>
    <p:sldId id="289" r:id="rId8"/>
    <p:sldId id="272" r:id="rId9"/>
    <p:sldId id="280" r:id="rId10"/>
    <p:sldId id="281" r:id="rId11"/>
    <p:sldId id="265" r:id="rId12"/>
    <p:sldId id="264" r:id="rId13"/>
    <p:sldId id="266" r:id="rId14"/>
    <p:sldId id="278" r:id="rId15"/>
    <p:sldId id="277" r:id="rId16"/>
    <p:sldId id="274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ringer, Wolfgang" initials="MW" lastIdx="0" clrIdx="0">
    <p:extLst>
      <p:ext uri="{19B8F6BF-5375-455C-9EA6-DF929625EA0E}">
        <p15:presenceInfo xmlns:p15="http://schemas.microsoft.com/office/powerpoint/2012/main" userId="S-1-5-21-4279633407-28481931-2677731258-403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647" autoAdjust="0"/>
  </p:normalViewPr>
  <p:slideViewPr>
    <p:cSldViewPr snapToGrid="0">
      <p:cViewPr varScale="1">
        <p:scale>
          <a:sx n="65" d="100"/>
          <a:sy n="65" d="100"/>
        </p:scale>
        <p:origin x="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DE2F7-5213-4854-A083-CCD57F6EAF27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63EF-0A28-438F-889D-23EC2BF5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Wolfgang Mairinger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Animation: 2 frames per second </a:t>
            </a:r>
            <a:r>
              <a:rPr lang="en-US" i="1" dirty="0" smtClean="0"/>
              <a:t>(R</a:t>
            </a:r>
            <a:r>
              <a:rPr lang="en-US" i="1" baseline="0" dirty="0" smtClean="0"/>
              <a:t> setting .5)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2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3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6CF7-8A05-4D66-8A7C-97BE1D4B4B6F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4380"/>
            <a:ext cx="9144000" cy="3794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</a:t>
            </a:r>
            <a:br>
              <a:rPr lang="en-US" dirty="0" smtClean="0"/>
            </a:br>
            <a:r>
              <a:rPr lang="en-US" dirty="0" smtClean="0"/>
              <a:t>Sensitivity of Sewage Network Surveillance Sampling Plans using </a:t>
            </a:r>
            <a:br>
              <a:rPr lang="en-US" dirty="0" smtClean="0"/>
            </a:br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7730"/>
            <a:ext cx="9144000" cy="198442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Concept Presentation</a:t>
            </a:r>
          </a:p>
          <a:p>
            <a:endParaRPr lang="en-US" dirty="0" smtClean="0"/>
          </a:p>
          <a:p>
            <a:r>
              <a:rPr lang="en-US" dirty="0" smtClean="0"/>
              <a:t>Wolfgang &amp; Andrew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of Neighborhoods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 map</a:t>
            </a:r>
          </a:p>
        </p:txBody>
      </p:sp>
    </p:spTree>
    <p:extLst>
      <p:ext uri="{BB962C8B-B14F-4D97-AF65-F5344CB8AC3E}">
        <p14:creationId xmlns:p14="http://schemas.microsoft.com/office/powerpoint/2010/main" val="24599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Surveillance Stations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634203" y="3544247"/>
            <a:ext cx="266964" cy="319753"/>
          </a:xfrm>
          <a:prstGeom prst="wedgeRoundRectCallout">
            <a:avLst>
              <a:gd name="adj1" fmla="val -106452"/>
              <a:gd name="adj2" fmla="val -19758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5046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𝑑𝑆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sz="3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𝑅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3600" dirty="0"/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= Birth Rate = Death Rate = 0.001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= transmission rate = 0.04</a:t>
                </a:r>
              </a:p>
              <a:p>
                <a:r>
                  <a:rPr lang="en-US" sz="2400" dirty="0" smtClean="0"/>
                  <a:t>1/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400" dirty="0" smtClean="0"/>
                  <a:t> = infectious period = 30 days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5" y="365125"/>
            <a:ext cx="6039451" cy="427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85" y="4327158"/>
            <a:ext cx="7176253" cy="18498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7436372">
            <a:off x="7778026" y="3913838"/>
            <a:ext cx="266236" cy="2880850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Pathogen Journey</a:t>
            </a:r>
            <a:endParaRPr lang="en-US" dirty="0"/>
          </a:p>
        </p:txBody>
      </p:sp>
      <p:sp>
        <p:nvSpPr>
          <p:cNvPr id="12" name="24-Point Star 11"/>
          <p:cNvSpPr/>
          <p:nvPr/>
        </p:nvSpPr>
        <p:spPr>
          <a:xfrm>
            <a:off x="10204101" y="1954069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24-Point Star 12"/>
          <p:cNvSpPr/>
          <p:nvPr/>
        </p:nvSpPr>
        <p:spPr>
          <a:xfrm>
            <a:off x="9494018" y="2868135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8509608" y="3784774"/>
            <a:ext cx="266964" cy="319753"/>
          </a:xfrm>
          <a:prstGeom prst="wedgeRoundRectCallout">
            <a:avLst>
              <a:gd name="adj1" fmla="val -65019"/>
              <a:gd name="adj2" fmla="val -9355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30" name="Oval 29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Oval 30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31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32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014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3" y="457086"/>
            <a:ext cx="8687133" cy="5943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40" y="887726"/>
            <a:ext cx="5029200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29" y="3889"/>
            <a:ext cx="10515600" cy="78536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Simulation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8631496" y="3492303"/>
            <a:ext cx="3450014" cy="3450014"/>
            <a:chOff x="9448037" y="3748308"/>
            <a:chExt cx="2743798" cy="27437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037" y="3748308"/>
              <a:ext cx="2743798" cy="2743764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10483811" y="5184640"/>
              <a:ext cx="91552" cy="92427"/>
            </a:xfrm>
            <a:prstGeom prst="wedgeRoundRectCallout">
              <a:avLst>
                <a:gd name="adj1" fmla="val 125436"/>
                <a:gd name="adj2" fmla="val -2943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</a:t>
              </a:r>
              <a:endParaRPr lang="en-US" sz="1100" dirty="0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10736120" y="5230854"/>
              <a:ext cx="91552" cy="92427"/>
            </a:xfrm>
            <a:prstGeom prst="wedgeRoundRectCallout">
              <a:avLst>
                <a:gd name="adj1" fmla="val -58002"/>
                <a:gd name="adj2" fmla="val -74605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</a:t>
              </a:r>
              <a:endParaRPr lang="en-US" sz="1100" dirty="0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10769600" y="5487138"/>
              <a:ext cx="91552" cy="92427"/>
            </a:xfrm>
            <a:prstGeom prst="wedgeRoundRectCallout">
              <a:avLst>
                <a:gd name="adj1" fmla="val -98110"/>
                <a:gd name="adj2" fmla="val -7298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10392258" y="5763654"/>
              <a:ext cx="91552" cy="92427"/>
            </a:xfrm>
            <a:prstGeom prst="wedgeRoundRectCallout">
              <a:avLst>
                <a:gd name="adj1" fmla="val 80271"/>
                <a:gd name="adj2" fmla="val -8740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B</a:t>
              </a:r>
              <a:endParaRPr lang="en-US" sz="1100" dirty="0"/>
            </a:p>
          </p:txBody>
        </p:sp>
        <p:sp>
          <p:nvSpPr>
            <p:cNvPr id="26" name="Rounded Rectangular Callout 25"/>
            <p:cNvSpPr/>
            <p:nvPr/>
          </p:nvSpPr>
          <p:spPr>
            <a:xfrm>
              <a:off x="10556220" y="5995714"/>
              <a:ext cx="91552" cy="92427"/>
            </a:xfrm>
            <a:prstGeom prst="wedgeRoundRectCallout">
              <a:avLst>
                <a:gd name="adj1" fmla="val 27009"/>
                <a:gd name="adj2" fmla="val -10685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</a:t>
              </a:r>
              <a:endParaRPr lang="en-US" sz="11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0618476" y="5933240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550360" y="5692943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Oval 28"/>
            <p:cNvSpPr/>
            <p:nvPr/>
          </p:nvSpPr>
          <p:spPr>
            <a:xfrm>
              <a:off x="10675891" y="5423956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Oval 29"/>
            <p:cNvSpPr/>
            <p:nvPr/>
          </p:nvSpPr>
          <p:spPr>
            <a:xfrm>
              <a:off x="10691477" y="5183739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668842" y="5189757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" y="887726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Africa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Sampling Intervals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66" y="2401399"/>
            <a:ext cx="4237268" cy="2055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947" y="4844146"/>
            <a:ext cx="87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.e.: If a sample is taken every 14 days (in the 1000 days timespan), 21% of the samples taken at station A would be positive.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 rot="5400000">
            <a:off x="5969389" y="611474"/>
            <a:ext cx="253220" cy="5635052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8996516" y="3377380"/>
            <a:ext cx="73743" cy="3687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1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0451" cy="1325563"/>
          </a:xfrm>
        </p:spPr>
        <p:txBody>
          <a:bodyPr/>
          <a:lstStyle/>
          <a:p>
            <a:r>
              <a:rPr lang="en-US" dirty="0" smtClean="0"/>
              <a:t>Accra, 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26" y="1563329"/>
            <a:ext cx="465557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Greater Accra Area: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Population: 4.6 Mio</a:t>
            </a:r>
          </a:p>
          <a:p>
            <a:endParaRPr lang="en-US" sz="2000" dirty="0" smtClean="0"/>
          </a:p>
          <a:p>
            <a:r>
              <a:rPr lang="en-US" sz="2000" dirty="0" smtClean="0"/>
              <a:t>Accra: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Population: 1.7 </a:t>
            </a:r>
            <a:r>
              <a:rPr lang="en-US" sz="2000" dirty="0" smtClean="0"/>
              <a:t>Mio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Households: 481,000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per </a:t>
            </a:r>
            <a:r>
              <a:rPr lang="en-US" sz="2000" dirty="0" smtClean="0"/>
              <a:t>Household: </a:t>
            </a:r>
            <a:r>
              <a:rPr lang="en-US" sz="2000" dirty="0"/>
              <a:t>3.8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Area: 132 km</a:t>
            </a:r>
            <a:r>
              <a:rPr lang="en-US" sz="2000" baseline="30000" dirty="0"/>
              <a:t>2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Population Density: 12,583 people /km</a:t>
            </a:r>
            <a:r>
              <a:rPr lang="en-US" sz="2000" baseline="30000" dirty="0" smtClean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Liquid waste disposal into sewage 11%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1400" dirty="0" smtClean="0"/>
              <a:t>Source: Ghana Statistical Service</a:t>
            </a:r>
          </a:p>
        </p:txBody>
      </p:sp>
    </p:spTree>
    <p:extLst>
      <p:ext uri="{BB962C8B-B14F-4D97-AF65-F5344CB8AC3E}">
        <p14:creationId xmlns:p14="http://schemas.microsoft.com/office/powerpoint/2010/main" val="24798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0"/>
            <a:ext cx="685800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49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main drain was selected that covers most of the neighborhoods in the city.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35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10" y="0"/>
            <a:ext cx="685419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426" y="1563329"/>
            <a:ext cx="43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 Neighborhoods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763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7" y="0"/>
            <a:ext cx="6853084" cy="6853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Neighborhood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Shortest distance to drain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2051</TotalTime>
  <Words>202</Words>
  <Application>Microsoft Office PowerPoint</Application>
  <PresentationFormat>Widescreen</PresentationFormat>
  <Paragraphs>73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Mangal</vt:lpstr>
      <vt:lpstr>Office Theme</vt:lpstr>
      <vt:lpstr>Examining the  Sensitivity of Sewage Network Surveillance Sampling Plans using  Simulation Models</vt:lpstr>
      <vt:lpstr>West Africa</vt:lpstr>
      <vt:lpstr>Ghana</vt:lpstr>
      <vt:lpstr>Accra, Ghana</vt:lpstr>
      <vt:lpstr>Drain Network</vt:lpstr>
      <vt:lpstr>Neighborhoods</vt:lpstr>
      <vt:lpstr>Neighborhoods</vt:lpstr>
      <vt:lpstr>Neighborhoods and Drain Network</vt:lpstr>
      <vt:lpstr>Weighted Mean Center of Neighborhoods</vt:lpstr>
      <vt:lpstr>Classification of Neighborhoods</vt:lpstr>
      <vt:lpstr>Weighted Mean Center of Neighborhoods</vt:lpstr>
      <vt:lpstr>Neighborhoods and Drain Network</vt:lpstr>
      <vt:lpstr>Surveillance Stations</vt:lpstr>
      <vt:lpstr>SIR Model</vt:lpstr>
      <vt:lpstr>Pathogen Journey</vt:lpstr>
      <vt:lpstr>PowerPoint Presentation</vt:lpstr>
      <vt:lpstr>Simulation</vt:lpstr>
      <vt:lpstr>PowerPoint Presentation</vt:lpstr>
      <vt:lpstr>PowerPoint Presentation</vt:lpstr>
      <vt:lpstr>Sampling Intervals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Mairinger, Wolfgang</dc:creator>
  <cp:lastModifiedBy>Mairinger, Wolfgang</cp:lastModifiedBy>
  <cp:revision>93</cp:revision>
  <dcterms:created xsi:type="dcterms:W3CDTF">2017-08-29T17:17:50Z</dcterms:created>
  <dcterms:modified xsi:type="dcterms:W3CDTF">2017-09-26T19:50:30Z</dcterms:modified>
</cp:coreProperties>
</file>